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73" r:id="rId3"/>
    <p:sldId id="272" r:id="rId4"/>
    <p:sldId id="262" r:id="rId5"/>
    <p:sldId id="260" r:id="rId6"/>
    <p:sldId id="261" r:id="rId7"/>
    <p:sldId id="263" r:id="rId8"/>
    <p:sldId id="257" r:id="rId9"/>
    <p:sldId id="258" r:id="rId10"/>
    <p:sldId id="259" r:id="rId11"/>
    <p:sldId id="264" r:id="rId12"/>
    <p:sldId id="267" r:id="rId13"/>
    <p:sldId id="265" r:id="rId14"/>
    <p:sldId id="266" r:id="rId15"/>
    <p:sldId id="268" r:id="rId16"/>
    <p:sldId id="269" r:id="rId17"/>
    <p:sldId id="270" r:id="rId18"/>
    <p:sldId id="271" r:id="rId19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89039" autoAdjust="0"/>
  </p:normalViewPr>
  <p:slideViewPr>
    <p:cSldViewPr snapToGrid="0" showGuides="1">
      <p:cViewPr varScale="1">
        <p:scale>
          <a:sx n="55" d="100"/>
          <a:sy n="55" d="100"/>
        </p:scale>
        <p:origin x="90" y="47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DD1BD2-8221-4549-A690-45D7FA63A0F7}" type="datetimeFigureOut">
              <a:rPr kumimoji="1" lang="ja-JP" altLang="en-US" smtClean="0"/>
              <a:t>2017/6/13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2FA0C-F153-4975-963B-49AE8EDA71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7543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以下では、３</a:t>
            </a:r>
            <a:r>
              <a:rPr kumimoji="1" lang="en-US" altLang="ja-JP" dirty="0" smtClean="0"/>
              <a:t>D</a:t>
            </a:r>
            <a:r>
              <a:rPr kumimoji="1" lang="ja-JP" altLang="en-US" dirty="0" smtClean="0"/>
              <a:t>プリンターで基盤地図情報</a:t>
            </a:r>
            <a:r>
              <a:rPr kumimoji="1" lang="en-US" altLang="ja-JP" dirty="0" smtClean="0"/>
              <a:t>5mDEM</a:t>
            </a:r>
            <a:r>
              <a:rPr kumimoji="1" lang="ja-JP" altLang="en-US" dirty="0" smtClean="0"/>
              <a:t>を用いて、地理院地図と</a:t>
            </a:r>
            <a:r>
              <a:rPr kumimoji="1" lang="en-US" altLang="ja-JP" dirty="0" smtClean="0"/>
              <a:t>QGIS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3D</a:t>
            </a:r>
            <a:r>
              <a:rPr kumimoji="1" lang="ja-JP" altLang="en-US" dirty="0" smtClean="0"/>
              <a:t>モデルを作成する手法について解説します。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2FA0C-F153-4975-963B-49AE8EDA712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0361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この図は</a:t>
            </a:r>
            <a:r>
              <a:rPr kumimoji="1" lang="en-US" altLang="ja-JP" dirty="0" smtClean="0"/>
              <a:t>.md</a:t>
            </a:r>
            <a:r>
              <a:rPr kumimoji="1" lang="ja-JP" altLang="en-US" dirty="0" smtClean="0"/>
              <a:t>教材の編集用に用いています。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2FA0C-F153-4975-963B-49AE8EDA712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1608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この図は</a:t>
            </a:r>
            <a:r>
              <a:rPr kumimoji="1" lang="en-US" altLang="ja-JP" dirty="0" smtClean="0"/>
              <a:t>.md</a:t>
            </a:r>
            <a:r>
              <a:rPr kumimoji="1" lang="ja-JP" altLang="en-US" dirty="0" smtClean="0"/>
              <a:t>教材の編集用に用いています。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2FA0C-F153-4975-963B-49AE8EDA712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0509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2FA0C-F153-4975-963B-49AE8EDA712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4658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2FA0C-F153-4975-963B-49AE8EDA712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4161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2FA0C-F153-4975-963B-49AE8EDA712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3498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2FA0C-F153-4975-963B-49AE8EDA712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26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2017/6/13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709260" y="2549082"/>
            <a:ext cx="37673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3D</a:t>
            </a:r>
            <a:r>
              <a:rPr kumimoji="1" lang="ja-JP" altLang="en-US" sz="4000" dirty="0" smtClean="0"/>
              <a:t>モデルの作成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03734"/>
            <a:ext cx="6324600" cy="4774108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885825" y="4983112"/>
            <a:ext cx="777557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/>
              <a:t>sides </a:t>
            </a:r>
            <a:r>
              <a:rPr lang="ja-JP" altLang="en-US" dirty="0" smtClean="0"/>
              <a:t>や</a:t>
            </a:r>
            <a:r>
              <a:rPr lang="en-US" altLang="ja-JP" dirty="0" smtClean="0"/>
              <a:t>frame</a:t>
            </a:r>
            <a:r>
              <a:rPr lang="ja-JP" altLang="en-US" dirty="0" smtClean="0"/>
              <a:t>にチェックを入れると土台を付けることができる。</a:t>
            </a:r>
            <a:endParaRPr lang="en-US" altLang="ja-JP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3981449" y="3619501"/>
            <a:ext cx="161925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5160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617411" y="2516889"/>
            <a:ext cx="1909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STL</a:t>
            </a:r>
            <a:r>
              <a:rPr kumimoji="1" lang="ja-JP" altLang="en-US" sz="4000" dirty="0" smtClean="0"/>
              <a:t>編集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24377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1474" y="157691"/>
            <a:ext cx="8429625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err="1" smtClean="0"/>
              <a:t>Meshmixer</a:t>
            </a:r>
            <a:r>
              <a:rPr lang="ja-JP" altLang="en-US" sz="3200" b="1" dirty="0" smtClean="0"/>
              <a:t>のインストール</a:t>
            </a:r>
            <a:endParaRPr kumimoji="1" lang="ja-JP" altLang="en-US" sz="3200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49" y="1240971"/>
            <a:ext cx="4205603" cy="3233057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914775" y="1596570"/>
            <a:ext cx="409576" cy="1560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161" y="1240971"/>
            <a:ext cx="4214813" cy="3240138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431174" y="5051954"/>
            <a:ext cx="8310224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Meshmixer</a:t>
            </a:r>
            <a:r>
              <a:rPr kumimoji="1" lang="ja-JP" altLang="en-US" dirty="0" smtClean="0"/>
              <a:t>の提供ページ（</a:t>
            </a:r>
            <a:r>
              <a:rPr lang="en-GB" altLang="ja-JP" dirty="0"/>
              <a:t>http://www.meshmixer.com/</a:t>
            </a:r>
            <a:r>
              <a:rPr kumimoji="1" lang="ja-JP" altLang="en-US" dirty="0" smtClean="0"/>
              <a:t>）から</a:t>
            </a:r>
            <a:r>
              <a:rPr kumimoji="1" lang="en-US" altLang="ja-JP" dirty="0" err="1" smtClean="0"/>
              <a:t>Meshmixer</a:t>
            </a:r>
            <a:r>
              <a:rPr lang="ja-JP" altLang="en-US" dirty="0" smtClean="0"/>
              <a:t>のインストーラーをダウンロードする</a:t>
            </a:r>
            <a:r>
              <a:rPr kumimoji="1" lang="ja-JP" altLang="en-US" dirty="0" smtClean="0"/>
              <a:t>。</a:t>
            </a:r>
            <a:endParaRPr kumimoji="1" lang="en-US" altLang="ja-JP" dirty="0" smtClean="0"/>
          </a:p>
          <a:p>
            <a:r>
              <a:rPr lang="ja-JP" altLang="en-US" dirty="0" smtClean="0"/>
              <a:t>ダウンロードしたインストーラーに従い、</a:t>
            </a:r>
            <a:r>
              <a:rPr lang="en-US" altLang="ja-JP" dirty="0" err="1" smtClean="0"/>
              <a:t>Meshmixer</a:t>
            </a:r>
            <a:r>
              <a:rPr lang="ja-JP" altLang="en-US" dirty="0" smtClean="0"/>
              <a:t>をインストールする。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6153150" y="2779485"/>
            <a:ext cx="514350" cy="2208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4466152" y="1838325"/>
            <a:ext cx="1544123" cy="847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421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1474" y="157691"/>
            <a:ext cx="8429625" cy="505354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モデルのインポート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216164"/>
            <a:ext cx="4270143" cy="3282672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638300" y="2571751"/>
            <a:ext cx="485775" cy="323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927" y="1352550"/>
            <a:ext cx="4092731" cy="3146286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36573" y="4818047"/>
            <a:ext cx="8099425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err="1" smtClean="0"/>
              <a:t>Meshmixer</a:t>
            </a:r>
            <a:r>
              <a:rPr lang="ja-JP" altLang="en-US" dirty="0" smtClean="0"/>
              <a:t>を起動し、インポートから</a:t>
            </a:r>
            <a:r>
              <a:rPr lang="en-US" altLang="ja-JP" dirty="0" smtClean="0"/>
              <a:t>QGIS</a:t>
            </a:r>
            <a:r>
              <a:rPr lang="ja-JP" altLang="en-US" dirty="0" smtClean="0"/>
              <a:t>で作成した</a:t>
            </a:r>
            <a:r>
              <a:rPr lang="en-US" altLang="ja-JP" dirty="0" smtClean="0"/>
              <a:t>STL</a:t>
            </a:r>
            <a:r>
              <a:rPr lang="ja-JP" altLang="en-US" dirty="0" smtClean="0"/>
              <a:t>を読み込む。</a:t>
            </a:r>
            <a:endParaRPr lang="en-US" altLang="ja-JP" dirty="0" smtClean="0"/>
          </a:p>
          <a:p>
            <a:pPr algn="ctr"/>
            <a:endParaRPr lang="en-US" altLang="ja-JP" dirty="0" smtClean="0"/>
          </a:p>
          <a:p>
            <a:pPr algn="ctr"/>
            <a:r>
              <a:rPr lang="en-US" altLang="ja-JP" dirty="0" smtClean="0"/>
              <a:t>※QGIS</a:t>
            </a:r>
            <a:r>
              <a:rPr lang="ja-JP" altLang="en-US" dirty="0" smtClean="0"/>
              <a:t>で土台を作成した場合などモデルが</a:t>
            </a:r>
            <a:r>
              <a:rPr lang="en-US" altLang="ja-JP" dirty="0" smtClean="0"/>
              <a:t>2</a:t>
            </a:r>
            <a:r>
              <a:rPr lang="ja-JP" altLang="en-US" dirty="0" smtClean="0"/>
              <a:t>つある場合は以下のようにする。</a:t>
            </a:r>
            <a:endParaRPr lang="en-US" altLang="ja-JP" dirty="0" smtClean="0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2257425" y="2381250"/>
            <a:ext cx="2505075" cy="323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449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モデルが２つある場合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485775" y="4732640"/>
            <a:ext cx="7772400" cy="956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QGIS</a:t>
            </a:r>
            <a:r>
              <a:rPr lang="ja-JP" altLang="en-US" dirty="0"/>
              <a:t>で土台を作成している場合は、</a:t>
            </a:r>
            <a:r>
              <a:rPr lang="en-US" altLang="ja-JP" dirty="0"/>
              <a:t>2</a:t>
            </a:r>
            <a:r>
              <a:rPr lang="ja-JP" altLang="en-US" dirty="0"/>
              <a:t>つモデルができるため、片方のファイルを先に</a:t>
            </a:r>
            <a:r>
              <a:rPr lang="ja-JP" altLang="en-US" dirty="0" smtClean="0"/>
              <a:t>読み込んだ後に、もう片方のファイルをドラックアンドドロップする。「追加」と「置き換え」のうち、「追加」をクリックする。オブジェクトブラウザに２つレイヤが追加されていれば、読み込みができている。オブジェクトブラウザが表示されない場合は、ビュー＞オブジェクトブラウザを表示をクリックする。</a:t>
            </a:r>
            <a:endParaRPr lang="en-US" altLang="ja-JP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85" y="851217"/>
            <a:ext cx="4804229" cy="369325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476875" y="3305175"/>
            <a:ext cx="809625" cy="1133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880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モデルの結合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7395" y="623136"/>
            <a:ext cx="6809210" cy="444235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31335" y="5179791"/>
            <a:ext cx="7681330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①片方のファイルをオブジェクトブラウザで選択（クリック）する。②次に結合するファイルを</a:t>
            </a:r>
            <a:r>
              <a:rPr kumimoji="1" lang="en-US" altLang="ja-JP" b="1" dirty="0" smtClean="0"/>
              <a:t>Shift</a:t>
            </a:r>
            <a:r>
              <a:rPr kumimoji="1" lang="ja-JP" altLang="en-US" b="1" dirty="0" smtClean="0"/>
              <a:t>キーを押しながら選択する。③メニューが表示されるため、結合をクリックする。</a:t>
            </a:r>
            <a:endParaRPr kumimoji="1" lang="ja-JP" altLang="en-US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1619250" y="1693641"/>
            <a:ext cx="1219200" cy="257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520445" y="3034857"/>
            <a:ext cx="391454" cy="33855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①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511045" y="3263457"/>
            <a:ext cx="391454" cy="33855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②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338970" y="1680498"/>
            <a:ext cx="391454" cy="33855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③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835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dirty="0" smtClean="0"/>
              <a:t>モデルの切断</a:t>
            </a:r>
            <a:endParaRPr kumimoji="1"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72" y="919580"/>
            <a:ext cx="4103653" cy="362857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7398" y="1073074"/>
            <a:ext cx="4633434" cy="3475076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36573" y="4818047"/>
            <a:ext cx="8099425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① 編集＞面でカットを選択する。② モデル上で切り取りたい方向にドラックしてラインを作成する。作成したラインの微調整は、赤、緑、青の矢印をドラッグして行う。この画面の場合、縦方向への移動は赤、横方向の移動が緑となる。青は切り取る面の角度を調整できる</a:t>
            </a:r>
            <a:endParaRPr lang="en-US" altLang="ja-JP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529345" y="2006157"/>
            <a:ext cx="391454" cy="33855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①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480022" y="1349665"/>
            <a:ext cx="391454" cy="33855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②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938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8712" y="1132114"/>
            <a:ext cx="3684032" cy="3132277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1132114"/>
            <a:ext cx="4584310" cy="3108591"/>
          </a:xfrm>
          <a:prstGeom prst="rect">
            <a:avLst/>
          </a:prstGeom>
        </p:spPr>
      </p:pic>
      <p:sp>
        <p:nvSpPr>
          <p:cNvPr id="4" name="円/楕円 3"/>
          <p:cNvSpPr/>
          <p:nvPr/>
        </p:nvSpPr>
        <p:spPr>
          <a:xfrm>
            <a:off x="1248229" y="1785256"/>
            <a:ext cx="449943" cy="5370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22287" y="4535574"/>
            <a:ext cx="809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③ 切り取る面（破棄する面）を選択する。④ 適用をクリックすると切断することができる。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　この時、切断面の穴埋めがうまくいかない場合がある。その場合は事前にソリッドを作成し、切断後に中穴を作成するなどの処理が必要になる。</a:t>
            </a:r>
            <a:endParaRPr lang="en-US" altLang="ja-JP" sz="1600" b="1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5982" y="2634874"/>
            <a:ext cx="1568773" cy="1605831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1616320" y="1615979"/>
            <a:ext cx="391454" cy="33855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③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418135" y="3880309"/>
            <a:ext cx="391454" cy="33855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④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1793631" y="2133600"/>
            <a:ext cx="2122351" cy="1746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817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581" y="934772"/>
            <a:ext cx="4198913" cy="3399103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dirty="0" smtClean="0"/>
              <a:t>STL</a:t>
            </a:r>
            <a:r>
              <a:rPr kumimoji="1" lang="ja-JP" altLang="en-US" sz="3200" dirty="0" smtClean="0"/>
              <a:t>形式でエクスポート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297581" y="2806700"/>
            <a:ext cx="1467719" cy="177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9167" y="1057275"/>
            <a:ext cx="4399470" cy="3324225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7534275" y="3581399"/>
            <a:ext cx="355600" cy="136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2287" y="4535574"/>
            <a:ext cx="8099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エクスポートをクリックして、</a:t>
            </a:r>
            <a:r>
              <a:rPr lang="en-US" altLang="ja-JP" sz="1600" b="1" dirty="0" smtClean="0"/>
              <a:t>STL</a:t>
            </a:r>
            <a:r>
              <a:rPr lang="ja-JP" altLang="en-US" sz="1600" b="1" dirty="0" smtClean="0"/>
              <a:t>ファイルを任意の場所に出力する。</a:t>
            </a:r>
            <a:r>
              <a:rPr lang="en-US" altLang="ja-JP" sz="1600" b="1" dirty="0" smtClean="0"/>
              <a:t>3D</a:t>
            </a:r>
            <a:r>
              <a:rPr lang="ja-JP" altLang="en-US" sz="1600" b="1" dirty="0" smtClean="0"/>
              <a:t>プリントする際に、出力したファイルを用いる。ソフトウェアを閉じる際に作業ファイルを保存しておくと良い。</a:t>
            </a:r>
            <a:endParaRPr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285382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円柱 20"/>
          <p:cNvSpPr/>
          <p:nvPr/>
        </p:nvSpPr>
        <p:spPr>
          <a:xfrm>
            <a:off x="862009" y="4638309"/>
            <a:ext cx="2757492" cy="10624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角丸四角形 19"/>
          <p:cNvSpPr/>
          <p:nvPr/>
        </p:nvSpPr>
        <p:spPr>
          <a:xfrm>
            <a:off x="482203" y="958728"/>
            <a:ext cx="3550444" cy="3724275"/>
          </a:xfrm>
          <a:prstGeom prst="roundRect">
            <a:avLst>
              <a:gd name="adj" fmla="val 7292"/>
            </a:avLst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862012" y="1311152"/>
            <a:ext cx="2776538" cy="3019425"/>
          </a:xfrm>
          <a:prstGeom prst="roundRect">
            <a:avLst>
              <a:gd name="adj" fmla="val 7292"/>
            </a:avLst>
          </a:prstGeom>
          <a:solidFill>
            <a:schemeClr val="bg1">
              <a:lumMod val="75000"/>
            </a:schemeClr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219200" y="1311151"/>
            <a:ext cx="2063262" cy="280511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台形 24"/>
          <p:cNvSpPr/>
          <p:nvPr/>
        </p:nvSpPr>
        <p:spPr>
          <a:xfrm>
            <a:off x="996463" y="4078531"/>
            <a:ext cx="2497014" cy="254062"/>
          </a:xfrm>
          <a:prstGeom prst="trapezoid">
            <a:avLst>
              <a:gd name="adj" fmla="val 92742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 16"/>
          <p:cNvSpPr/>
          <p:nvPr/>
        </p:nvSpPr>
        <p:spPr>
          <a:xfrm>
            <a:off x="2147885" y="4043362"/>
            <a:ext cx="246556" cy="287214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台形 11"/>
          <p:cNvSpPr/>
          <p:nvPr/>
        </p:nvSpPr>
        <p:spPr>
          <a:xfrm>
            <a:off x="1349619" y="3697531"/>
            <a:ext cx="1819274" cy="219075"/>
          </a:xfrm>
          <a:prstGeom prst="trapezoid">
            <a:avLst>
              <a:gd name="adj" fmla="val 92742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340093" y="3916606"/>
            <a:ext cx="1828799" cy="16192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リーフォーム 41"/>
          <p:cNvSpPr/>
          <p:nvPr/>
        </p:nvSpPr>
        <p:spPr>
          <a:xfrm>
            <a:off x="2150381" y="1333180"/>
            <a:ext cx="827281" cy="425282"/>
          </a:xfrm>
          <a:custGeom>
            <a:avLst/>
            <a:gdLst>
              <a:gd name="connsiteX0" fmla="*/ 827281 w 827281"/>
              <a:gd name="connsiteY0" fmla="*/ 3251 h 425282"/>
              <a:gd name="connsiteX1" fmla="*/ 53557 w 827281"/>
              <a:gd name="connsiteY1" fmla="*/ 61866 h 425282"/>
              <a:gd name="connsiteX2" fmla="*/ 65281 w 827281"/>
              <a:gd name="connsiteY2" fmla="*/ 425282 h 425282"/>
              <a:gd name="connsiteX3" fmla="*/ 65281 w 827281"/>
              <a:gd name="connsiteY3" fmla="*/ 425282 h 42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281" h="425282">
                <a:moveTo>
                  <a:pt x="827281" y="3251"/>
                </a:moveTo>
                <a:cubicBezTo>
                  <a:pt x="503919" y="-2611"/>
                  <a:pt x="180557" y="-8472"/>
                  <a:pt x="53557" y="61866"/>
                </a:cubicBezTo>
                <a:cubicBezTo>
                  <a:pt x="-73443" y="132204"/>
                  <a:pt x="65281" y="425282"/>
                  <a:pt x="65281" y="425282"/>
                </a:cubicBezTo>
                <a:lnTo>
                  <a:pt x="65281" y="425282"/>
                </a:ln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柱 17"/>
          <p:cNvSpPr/>
          <p:nvPr/>
        </p:nvSpPr>
        <p:spPr>
          <a:xfrm rot="5400000">
            <a:off x="2181224" y="287216"/>
            <a:ext cx="119062" cy="2757491"/>
          </a:xfrm>
          <a:prstGeom prst="can">
            <a:avLst>
              <a:gd name="adj" fmla="val 16176"/>
            </a:avLst>
          </a:prstGeom>
          <a:solidFill>
            <a:schemeClr val="bg1">
              <a:lumMod val="85000"/>
            </a:schemeClr>
          </a:solidFill>
          <a:ln w="38100">
            <a:noFill/>
          </a:ln>
          <a:effectLst>
            <a:outerShdw blurRad="50800" dist="50800" dir="5400000" algn="ctr" rotWithShape="0">
              <a:schemeClr val="tx1"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862009" y="1311151"/>
            <a:ext cx="2776538" cy="3019425"/>
          </a:xfrm>
          <a:prstGeom prst="roundRect">
            <a:avLst>
              <a:gd name="adj" fmla="val 7292"/>
            </a:avLst>
          </a:pr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2314575" y="1577852"/>
            <a:ext cx="152400" cy="161926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2062162" y="1725490"/>
            <a:ext cx="504825" cy="561975"/>
          </a:xfrm>
          <a:prstGeom prst="roundRect">
            <a:avLst>
              <a:gd name="adj" fmla="val 17392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ローチャート: 抜出し 10"/>
          <p:cNvSpPr/>
          <p:nvPr/>
        </p:nvSpPr>
        <p:spPr>
          <a:xfrm rot="10800000">
            <a:off x="2147885" y="2287465"/>
            <a:ext cx="333375" cy="192698"/>
          </a:xfrm>
          <a:prstGeom prst="flowChartExtra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0" name="グループ化 99"/>
          <p:cNvGrpSpPr/>
          <p:nvPr/>
        </p:nvGrpSpPr>
        <p:grpSpPr>
          <a:xfrm>
            <a:off x="7104186" y="96537"/>
            <a:ext cx="1898010" cy="525458"/>
            <a:chOff x="171327" y="4549651"/>
            <a:chExt cx="2723146" cy="1066584"/>
          </a:xfrm>
        </p:grpSpPr>
        <p:sp>
          <p:nvSpPr>
            <p:cNvPr id="52" name="台形 51"/>
            <p:cNvSpPr/>
            <p:nvPr/>
          </p:nvSpPr>
          <p:spPr>
            <a:xfrm>
              <a:off x="171327" y="5182481"/>
              <a:ext cx="2723146" cy="433754"/>
            </a:xfrm>
            <a:prstGeom prst="trapezoi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フリーフォーム 57"/>
            <p:cNvSpPr/>
            <p:nvPr/>
          </p:nvSpPr>
          <p:spPr>
            <a:xfrm>
              <a:off x="307155" y="4549651"/>
              <a:ext cx="2451489" cy="920010"/>
            </a:xfrm>
            <a:custGeom>
              <a:avLst/>
              <a:gdLst>
                <a:gd name="connsiteX0" fmla="*/ 0 w 2451489"/>
                <a:gd name="connsiteY0" fmla="*/ 903181 h 920010"/>
                <a:gd name="connsiteX1" fmla="*/ 11219 w 2451489"/>
                <a:gd name="connsiteY1" fmla="*/ 841473 h 920010"/>
                <a:gd name="connsiteX2" fmla="*/ 33658 w 2451489"/>
                <a:gd name="connsiteY2" fmla="*/ 813424 h 920010"/>
                <a:gd name="connsiteX3" fmla="*/ 50488 w 2451489"/>
                <a:gd name="connsiteY3" fmla="*/ 796594 h 920010"/>
                <a:gd name="connsiteX4" fmla="*/ 89757 w 2451489"/>
                <a:gd name="connsiteY4" fmla="*/ 779765 h 920010"/>
                <a:gd name="connsiteX5" fmla="*/ 95366 w 2451489"/>
                <a:gd name="connsiteY5" fmla="*/ 768545 h 920010"/>
                <a:gd name="connsiteX6" fmla="*/ 117806 w 2451489"/>
                <a:gd name="connsiteY6" fmla="*/ 751716 h 920010"/>
                <a:gd name="connsiteX7" fmla="*/ 134635 w 2451489"/>
                <a:gd name="connsiteY7" fmla="*/ 718057 h 920010"/>
                <a:gd name="connsiteX8" fmla="*/ 162684 w 2451489"/>
                <a:gd name="connsiteY8" fmla="*/ 684398 h 920010"/>
                <a:gd name="connsiteX9" fmla="*/ 207563 w 2451489"/>
                <a:gd name="connsiteY9" fmla="*/ 650739 h 920010"/>
                <a:gd name="connsiteX10" fmla="*/ 241222 w 2451489"/>
                <a:gd name="connsiteY10" fmla="*/ 617080 h 920010"/>
                <a:gd name="connsiteX11" fmla="*/ 286100 w 2451489"/>
                <a:gd name="connsiteY11" fmla="*/ 583421 h 920010"/>
                <a:gd name="connsiteX12" fmla="*/ 286100 w 2451489"/>
                <a:gd name="connsiteY12" fmla="*/ 583421 h 920010"/>
                <a:gd name="connsiteX13" fmla="*/ 336589 w 2451489"/>
                <a:gd name="connsiteY13" fmla="*/ 532933 h 920010"/>
                <a:gd name="connsiteX14" fmla="*/ 370247 w 2451489"/>
                <a:gd name="connsiteY14" fmla="*/ 488054 h 920010"/>
                <a:gd name="connsiteX15" fmla="*/ 426346 w 2451489"/>
                <a:gd name="connsiteY15" fmla="*/ 437566 h 920010"/>
                <a:gd name="connsiteX16" fmla="*/ 471224 w 2451489"/>
                <a:gd name="connsiteY16" fmla="*/ 403907 h 920010"/>
                <a:gd name="connsiteX17" fmla="*/ 566591 w 2451489"/>
                <a:gd name="connsiteY17" fmla="*/ 370248 h 920010"/>
                <a:gd name="connsiteX18" fmla="*/ 594640 w 2451489"/>
                <a:gd name="connsiteY18" fmla="*/ 370248 h 920010"/>
                <a:gd name="connsiteX19" fmla="*/ 661958 w 2451489"/>
                <a:gd name="connsiteY19" fmla="*/ 409517 h 920010"/>
                <a:gd name="connsiteX20" fmla="*/ 701227 w 2451489"/>
                <a:gd name="connsiteY20" fmla="*/ 426346 h 920010"/>
                <a:gd name="connsiteX21" fmla="*/ 734885 w 2451489"/>
                <a:gd name="connsiteY21" fmla="*/ 454395 h 920010"/>
                <a:gd name="connsiteX22" fmla="*/ 751715 w 2451489"/>
                <a:gd name="connsiteY22" fmla="*/ 488054 h 920010"/>
                <a:gd name="connsiteX23" fmla="*/ 785374 w 2451489"/>
                <a:gd name="connsiteY23" fmla="*/ 499274 h 920010"/>
                <a:gd name="connsiteX24" fmla="*/ 785374 w 2451489"/>
                <a:gd name="connsiteY24" fmla="*/ 499274 h 920010"/>
                <a:gd name="connsiteX25" fmla="*/ 875131 w 2451489"/>
                <a:gd name="connsiteY25" fmla="*/ 555372 h 920010"/>
                <a:gd name="connsiteX26" fmla="*/ 959278 w 2451489"/>
                <a:gd name="connsiteY26" fmla="*/ 532933 h 920010"/>
                <a:gd name="connsiteX27" fmla="*/ 959278 w 2451489"/>
                <a:gd name="connsiteY27" fmla="*/ 532933 h 920010"/>
                <a:gd name="connsiteX28" fmla="*/ 992937 w 2451489"/>
                <a:gd name="connsiteY28" fmla="*/ 499274 h 920010"/>
                <a:gd name="connsiteX29" fmla="*/ 1077084 w 2451489"/>
                <a:gd name="connsiteY29" fmla="*/ 426346 h 920010"/>
                <a:gd name="connsiteX30" fmla="*/ 1217330 w 2451489"/>
                <a:gd name="connsiteY30" fmla="*/ 353419 h 920010"/>
                <a:gd name="connsiteX31" fmla="*/ 1267818 w 2451489"/>
                <a:gd name="connsiteY31" fmla="*/ 302930 h 920010"/>
                <a:gd name="connsiteX32" fmla="*/ 1312697 w 2451489"/>
                <a:gd name="connsiteY32" fmla="*/ 100977 h 920010"/>
                <a:gd name="connsiteX33" fmla="*/ 1458552 w 2451489"/>
                <a:gd name="connsiteY33" fmla="*/ 33659 h 920010"/>
                <a:gd name="connsiteX34" fmla="*/ 1548309 w 2451489"/>
                <a:gd name="connsiteY34" fmla="*/ 16830 h 920010"/>
                <a:gd name="connsiteX35" fmla="*/ 1705384 w 2451489"/>
                <a:gd name="connsiteY35" fmla="*/ 0 h 920010"/>
                <a:gd name="connsiteX36" fmla="*/ 1778311 w 2451489"/>
                <a:gd name="connsiteY36" fmla="*/ 56098 h 920010"/>
                <a:gd name="connsiteX37" fmla="*/ 1896117 w 2451489"/>
                <a:gd name="connsiteY37" fmla="*/ 112197 h 920010"/>
                <a:gd name="connsiteX38" fmla="*/ 1969045 w 2451489"/>
                <a:gd name="connsiteY38" fmla="*/ 173905 h 920010"/>
                <a:gd name="connsiteX39" fmla="*/ 1991484 w 2451489"/>
                <a:gd name="connsiteY39" fmla="*/ 274881 h 920010"/>
                <a:gd name="connsiteX40" fmla="*/ 2064412 w 2451489"/>
                <a:gd name="connsiteY40" fmla="*/ 330979 h 920010"/>
                <a:gd name="connsiteX41" fmla="*/ 2142949 w 2451489"/>
                <a:gd name="connsiteY41" fmla="*/ 375858 h 920010"/>
                <a:gd name="connsiteX42" fmla="*/ 2159779 w 2451489"/>
                <a:gd name="connsiteY42" fmla="*/ 431956 h 920010"/>
                <a:gd name="connsiteX43" fmla="*/ 2204657 w 2451489"/>
                <a:gd name="connsiteY43" fmla="*/ 460005 h 920010"/>
                <a:gd name="connsiteX44" fmla="*/ 2316854 w 2451489"/>
                <a:gd name="connsiteY44" fmla="*/ 516103 h 920010"/>
                <a:gd name="connsiteX45" fmla="*/ 2322463 w 2451489"/>
                <a:gd name="connsiteY45" fmla="*/ 572202 h 920010"/>
                <a:gd name="connsiteX46" fmla="*/ 2339293 w 2451489"/>
                <a:gd name="connsiteY46" fmla="*/ 617080 h 920010"/>
                <a:gd name="connsiteX47" fmla="*/ 2344903 w 2451489"/>
                <a:gd name="connsiteY47" fmla="*/ 639519 h 920010"/>
                <a:gd name="connsiteX48" fmla="*/ 2361732 w 2451489"/>
                <a:gd name="connsiteY48" fmla="*/ 695617 h 920010"/>
                <a:gd name="connsiteX49" fmla="*/ 2384171 w 2451489"/>
                <a:gd name="connsiteY49" fmla="*/ 768545 h 920010"/>
                <a:gd name="connsiteX50" fmla="*/ 2412220 w 2451489"/>
                <a:gd name="connsiteY50" fmla="*/ 796594 h 920010"/>
                <a:gd name="connsiteX51" fmla="*/ 2440270 w 2451489"/>
                <a:gd name="connsiteY51" fmla="*/ 835863 h 920010"/>
                <a:gd name="connsiteX52" fmla="*/ 2445879 w 2451489"/>
                <a:gd name="connsiteY52" fmla="*/ 880741 h 920010"/>
                <a:gd name="connsiteX53" fmla="*/ 2451489 w 2451489"/>
                <a:gd name="connsiteY53" fmla="*/ 920010 h 9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451489" h="920010">
                  <a:moveTo>
                    <a:pt x="0" y="903181"/>
                  </a:moveTo>
                  <a:lnTo>
                    <a:pt x="11219" y="841473"/>
                  </a:lnTo>
                  <a:lnTo>
                    <a:pt x="33658" y="813424"/>
                  </a:lnTo>
                  <a:lnTo>
                    <a:pt x="50488" y="796594"/>
                  </a:lnTo>
                  <a:lnTo>
                    <a:pt x="89757" y="779765"/>
                  </a:lnTo>
                  <a:lnTo>
                    <a:pt x="95366" y="768545"/>
                  </a:lnTo>
                  <a:lnTo>
                    <a:pt x="117806" y="751716"/>
                  </a:lnTo>
                  <a:lnTo>
                    <a:pt x="134635" y="718057"/>
                  </a:lnTo>
                  <a:lnTo>
                    <a:pt x="162684" y="684398"/>
                  </a:lnTo>
                  <a:lnTo>
                    <a:pt x="207563" y="650739"/>
                  </a:lnTo>
                  <a:lnTo>
                    <a:pt x="241222" y="617080"/>
                  </a:lnTo>
                  <a:lnTo>
                    <a:pt x="286100" y="583421"/>
                  </a:lnTo>
                  <a:lnTo>
                    <a:pt x="286100" y="583421"/>
                  </a:lnTo>
                  <a:lnTo>
                    <a:pt x="336589" y="532933"/>
                  </a:lnTo>
                  <a:lnTo>
                    <a:pt x="370247" y="488054"/>
                  </a:lnTo>
                  <a:lnTo>
                    <a:pt x="426346" y="437566"/>
                  </a:lnTo>
                  <a:lnTo>
                    <a:pt x="471224" y="403907"/>
                  </a:lnTo>
                  <a:lnTo>
                    <a:pt x="566591" y="370248"/>
                  </a:lnTo>
                  <a:lnTo>
                    <a:pt x="594640" y="370248"/>
                  </a:lnTo>
                  <a:lnTo>
                    <a:pt x="661958" y="409517"/>
                  </a:lnTo>
                  <a:lnTo>
                    <a:pt x="701227" y="426346"/>
                  </a:lnTo>
                  <a:lnTo>
                    <a:pt x="734885" y="454395"/>
                  </a:lnTo>
                  <a:lnTo>
                    <a:pt x="751715" y="488054"/>
                  </a:lnTo>
                  <a:lnTo>
                    <a:pt x="785374" y="499274"/>
                  </a:lnTo>
                  <a:lnTo>
                    <a:pt x="785374" y="499274"/>
                  </a:lnTo>
                  <a:lnTo>
                    <a:pt x="875131" y="555372"/>
                  </a:lnTo>
                  <a:lnTo>
                    <a:pt x="959278" y="532933"/>
                  </a:lnTo>
                  <a:lnTo>
                    <a:pt x="959278" y="532933"/>
                  </a:lnTo>
                  <a:lnTo>
                    <a:pt x="992937" y="499274"/>
                  </a:lnTo>
                  <a:lnTo>
                    <a:pt x="1077084" y="426346"/>
                  </a:lnTo>
                  <a:lnTo>
                    <a:pt x="1217330" y="353419"/>
                  </a:lnTo>
                  <a:lnTo>
                    <a:pt x="1267818" y="302930"/>
                  </a:lnTo>
                  <a:lnTo>
                    <a:pt x="1312697" y="100977"/>
                  </a:lnTo>
                  <a:lnTo>
                    <a:pt x="1458552" y="33659"/>
                  </a:lnTo>
                  <a:lnTo>
                    <a:pt x="1548309" y="16830"/>
                  </a:lnTo>
                  <a:lnTo>
                    <a:pt x="1705384" y="0"/>
                  </a:lnTo>
                  <a:lnTo>
                    <a:pt x="1778311" y="56098"/>
                  </a:lnTo>
                  <a:lnTo>
                    <a:pt x="1896117" y="112197"/>
                  </a:lnTo>
                  <a:lnTo>
                    <a:pt x="1969045" y="173905"/>
                  </a:lnTo>
                  <a:lnTo>
                    <a:pt x="1991484" y="274881"/>
                  </a:lnTo>
                  <a:lnTo>
                    <a:pt x="2064412" y="330979"/>
                  </a:lnTo>
                  <a:lnTo>
                    <a:pt x="2142949" y="375858"/>
                  </a:lnTo>
                  <a:lnTo>
                    <a:pt x="2159779" y="431956"/>
                  </a:lnTo>
                  <a:lnTo>
                    <a:pt x="2204657" y="460005"/>
                  </a:lnTo>
                  <a:lnTo>
                    <a:pt x="2316854" y="516103"/>
                  </a:lnTo>
                  <a:lnTo>
                    <a:pt x="2322463" y="572202"/>
                  </a:lnTo>
                  <a:cubicBezTo>
                    <a:pt x="2328073" y="587161"/>
                    <a:pt x="2333833" y="602065"/>
                    <a:pt x="2339293" y="617080"/>
                  </a:cubicBezTo>
                  <a:cubicBezTo>
                    <a:pt x="2345494" y="634133"/>
                    <a:pt x="2344903" y="628487"/>
                    <a:pt x="2344903" y="639519"/>
                  </a:cubicBezTo>
                  <a:lnTo>
                    <a:pt x="2361732" y="695617"/>
                  </a:lnTo>
                  <a:lnTo>
                    <a:pt x="2384171" y="768545"/>
                  </a:lnTo>
                  <a:lnTo>
                    <a:pt x="2412220" y="796594"/>
                  </a:lnTo>
                  <a:lnTo>
                    <a:pt x="2440270" y="835863"/>
                  </a:lnTo>
                  <a:lnTo>
                    <a:pt x="2445879" y="880741"/>
                  </a:lnTo>
                  <a:lnTo>
                    <a:pt x="2451489" y="920010"/>
                  </a:lnTo>
                </a:path>
              </a:pathLst>
            </a:custGeom>
            <a:solidFill>
              <a:srgbClr val="0070C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1" name="グループ化 60"/>
          <p:cNvGrpSpPr/>
          <p:nvPr/>
        </p:nvGrpSpPr>
        <p:grpSpPr>
          <a:xfrm>
            <a:off x="1665476" y="3289757"/>
            <a:ext cx="1150557" cy="573850"/>
            <a:chOff x="5154763" y="1785151"/>
            <a:chExt cx="2723146" cy="1831328"/>
          </a:xfrm>
        </p:grpSpPr>
        <p:sp>
          <p:nvSpPr>
            <p:cNvPr id="59" name="台形 58"/>
            <p:cNvSpPr/>
            <p:nvPr/>
          </p:nvSpPr>
          <p:spPr>
            <a:xfrm>
              <a:off x="5154763" y="3182725"/>
              <a:ext cx="2723146" cy="433754"/>
            </a:xfrm>
            <a:prstGeom prst="trapezoi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フリーフォーム 59"/>
            <p:cNvSpPr/>
            <p:nvPr/>
          </p:nvSpPr>
          <p:spPr>
            <a:xfrm>
              <a:off x="5290592" y="1785151"/>
              <a:ext cx="2451489" cy="1684755"/>
            </a:xfrm>
            <a:custGeom>
              <a:avLst/>
              <a:gdLst>
                <a:gd name="connsiteX0" fmla="*/ 0 w 2451489"/>
                <a:gd name="connsiteY0" fmla="*/ 903181 h 920010"/>
                <a:gd name="connsiteX1" fmla="*/ 11219 w 2451489"/>
                <a:gd name="connsiteY1" fmla="*/ 841473 h 920010"/>
                <a:gd name="connsiteX2" fmla="*/ 33658 w 2451489"/>
                <a:gd name="connsiteY2" fmla="*/ 813424 h 920010"/>
                <a:gd name="connsiteX3" fmla="*/ 50488 w 2451489"/>
                <a:gd name="connsiteY3" fmla="*/ 796594 h 920010"/>
                <a:gd name="connsiteX4" fmla="*/ 89757 w 2451489"/>
                <a:gd name="connsiteY4" fmla="*/ 779765 h 920010"/>
                <a:gd name="connsiteX5" fmla="*/ 95366 w 2451489"/>
                <a:gd name="connsiteY5" fmla="*/ 768545 h 920010"/>
                <a:gd name="connsiteX6" fmla="*/ 117806 w 2451489"/>
                <a:gd name="connsiteY6" fmla="*/ 751716 h 920010"/>
                <a:gd name="connsiteX7" fmla="*/ 134635 w 2451489"/>
                <a:gd name="connsiteY7" fmla="*/ 718057 h 920010"/>
                <a:gd name="connsiteX8" fmla="*/ 162684 w 2451489"/>
                <a:gd name="connsiteY8" fmla="*/ 684398 h 920010"/>
                <a:gd name="connsiteX9" fmla="*/ 207563 w 2451489"/>
                <a:gd name="connsiteY9" fmla="*/ 650739 h 920010"/>
                <a:gd name="connsiteX10" fmla="*/ 241222 w 2451489"/>
                <a:gd name="connsiteY10" fmla="*/ 617080 h 920010"/>
                <a:gd name="connsiteX11" fmla="*/ 286100 w 2451489"/>
                <a:gd name="connsiteY11" fmla="*/ 583421 h 920010"/>
                <a:gd name="connsiteX12" fmla="*/ 286100 w 2451489"/>
                <a:gd name="connsiteY12" fmla="*/ 583421 h 920010"/>
                <a:gd name="connsiteX13" fmla="*/ 336589 w 2451489"/>
                <a:gd name="connsiteY13" fmla="*/ 532933 h 920010"/>
                <a:gd name="connsiteX14" fmla="*/ 370247 w 2451489"/>
                <a:gd name="connsiteY14" fmla="*/ 488054 h 920010"/>
                <a:gd name="connsiteX15" fmla="*/ 426346 w 2451489"/>
                <a:gd name="connsiteY15" fmla="*/ 437566 h 920010"/>
                <a:gd name="connsiteX16" fmla="*/ 471224 w 2451489"/>
                <a:gd name="connsiteY16" fmla="*/ 403907 h 920010"/>
                <a:gd name="connsiteX17" fmla="*/ 566591 w 2451489"/>
                <a:gd name="connsiteY17" fmla="*/ 370248 h 920010"/>
                <a:gd name="connsiteX18" fmla="*/ 594640 w 2451489"/>
                <a:gd name="connsiteY18" fmla="*/ 370248 h 920010"/>
                <a:gd name="connsiteX19" fmla="*/ 661958 w 2451489"/>
                <a:gd name="connsiteY19" fmla="*/ 409517 h 920010"/>
                <a:gd name="connsiteX20" fmla="*/ 701227 w 2451489"/>
                <a:gd name="connsiteY20" fmla="*/ 426346 h 920010"/>
                <a:gd name="connsiteX21" fmla="*/ 734885 w 2451489"/>
                <a:gd name="connsiteY21" fmla="*/ 454395 h 920010"/>
                <a:gd name="connsiteX22" fmla="*/ 751715 w 2451489"/>
                <a:gd name="connsiteY22" fmla="*/ 488054 h 920010"/>
                <a:gd name="connsiteX23" fmla="*/ 785374 w 2451489"/>
                <a:gd name="connsiteY23" fmla="*/ 499274 h 920010"/>
                <a:gd name="connsiteX24" fmla="*/ 785374 w 2451489"/>
                <a:gd name="connsiteY24" fmla="*/ 499274 h 920010"/>
                <a:gd name="connsiteX25" fmla="*/ 875131 w 2451489"/>
                <a:gd name="connsiteY25" fmla="*/ 555372 h 920010"/>
                <a:gd name="connsiteX26" fmla="*/ 959278 w 2451489"/>
                <a:gd name="connsiteY26" fmla="*/ 532933 h 920010"/>
                <a:gd name="connsiteX27" fmla="*/ 959278 w 2451489"/>
                <a:gd name="connsiteY27" fmla="*/ 532933 h 920010"/>
                <a:gd name="connsiteX28" fmla="*/ 992937 w 2451489"/>
                <a:gd name="connsiteY28" fmla="*/ 499274 h 920010"/>
                <a:gd name="connsiteX29" fmla="*/ 1077084 w 2451489"/>
                <a:gd name="connsiteY29" fmla="*/ 426346 h 920010"/>
                <a:gd name="connsiteX30" fmla="*/ 1217330 w 2451489"/>
                <a:gd name="connsiteY30" fmla="*/ 353419 h 920010"/>
                <a:gd name="connsiteX31" fmla="*/ 1267818 w 2451489"/>
                <a:gd name="connsiteY31" fmla="*/ 302930 h 920010"/>
                <a:gd name="connsiteX32" fmla="*/ 1312697 w 2451489"/>
                <a:gd name="connsiteY32" fmla="*/ 100977 h 920010"/>
                <a:gd name="connsiteX33" fmla="*/ 1458552 w 2451489"/>
                <a:gd name="connsiteY33" fmla="*/ 33659 h 920010"/>
                <a:gd name="connsiteX34" fmla="*/ 1548309 w 2451489"/>
                <a:gd name="connsiteY34" fmla="*/ 16830 h 920010"/>
                <a:gd name="connsiteX35" fmla="*/ 1705384 w 2451489"/>
                <a:gd name="connsiteY35" fmla="*/ 0 h 920010"/>
                <a:gd name="connsiteX36" fmla="*/ 1778311 w 2451489"/>
                <a:gd name="connsiteY36" fmla="*/ 56098 h 920010"/>
                <a:gd name="connsiteX37" fmla="*/ 1896117 w 2451489"/>
                <a:gd name="connsiteY37" fmla="*/ 112197 h 920010"/>
                <a:gd name="connsiteX38" fmla="*/ 1969045 w 2451489"/>
                <a:gd name="connsiteY38" fmla="*/ 173905 h 920010"/>
                <a:gd name="connsiteX39" fmla="*/ 1991484 w 2451489"/>
                <a:gd name="connsiteY39" fmla="*/ 274881 h 920010"/>
                <a:gd name="connsiteX40" fmla="*/ 2064412 w 2451489"/>
                <a:gd name="connsiteY40" fmla="*/ 330979 h 920010"/>
                <a:gd name="connsiteX41" fmla="*/ 2142949 w 2451489"/>
                <a:gd name="connsiteY41" fmla="*/ 375858 h 920010"/>
                <a:gd name="connsiteX42" fmla="*/ 2159779 w 2451489"/>
                <a:gd name="connsiteY42" fmla="*/ 431956 h 920010"/>
                <a:gd name="connsiteX43" fmla="*/ 2204657 w 2451489"/>
                <a:gd name="connsiteY43" fmla="*/ 460005 h 920010"/>
                <a:gd name="connsiteX44" fmla="*/ 2316854 w 2451489"/>
                <a:gd name="connsiteY44" fmla="*/ 516103 h 920010"/>
                <a:gd name="connsiteX45" fmla="*/ 2322463 w 2451489"/>
                <a:gd name="connsiteY45" fmla="*/ 572202 h 920010"/>
                <a:gd name="connsiteX46" fmla="*/ 2339293 w 2451489"/>
                <a:gd name="connsiteY46" fmla="*/ 617080 h 920010"/>
                <a:gd name="connsiteX47" fmla="*/ 2344903 w 2451489"/>
                <a:gd name="connsiteY47" fmla="*/ 639519 h 920010"/>
                <a:gd name="connsiteX48" fmla="*/ 2361732 w 2451489"/>
                <a:gd name="connsiteY48" fmla="*/ 695617 h 920010"/>
                <a:gd name="connsiteX49" fmla="*/ 2384171 w 2451489"/>
                <a:gd name="connsiteY49" fmla="*/ 768545 h 920010"/>
                <a:gd name="connsiteX50" fmla="*/ 2412220 w 2451489"/>
                <a:gd name="connsiteY50" fmla="*/ 796594 h 920010"/>
                <a:gd name="connsiteX51" fmla="*/ 2440270 w 2451489"/>
                <a:gd name="connsiteY51" fmla="*/ 835863 h 920010"/>
                <a:gd name="connsiteX52" fmla="*/ 2445879 w 2451489"/>
                <a:gd name="connsiteY52" fmla="*/ 880741 h 920010"/>
                <a:gd name="connsiteX53" fmla="*/ 2451489 w 2451489"/>
                <a:gd name="connsiteY53" fmla="*/ 920010 h 9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451489" h="920010">
                  <a:moveTo>
                    <a:pt x="0" y="903181"/>
                  </a:moveTo>
                  <a:lnTo>
                    <a:pt x="11219" y="841473"/>
                  </a:lnTo>
                  <a:lnTo>
                    <a:pt x="33658" y="813424"/>
                  </a:lnTo>
                  <a:lnTo>
                    <a:pt x="50488" y="796594"/>
                  </a:lnTo>
                  <a:lnTo>
                    <a:pt x="89757" y="779765"/>
                  </a:lnTo>
                  <a:lnTo>
                    <a:pt x="95366" y="768545"/>
                  </a:lnTo>
                  <a:lnTo>
                    <a:pt x="117806" y="751716"/>
                  </a:lnTo>
                  <a:lnTo>
                    <a:pt x="134635" y="718057"/>
                  </a:lnTo>
                  <a:lnTo>
                    <a:pt x="162684" y="684398"/>
                  </a:lnTo>
                  <a:lnTo>
                    <a:pt x="207563" y="650739"/>
                  </a:lnTo>
                  <a:lnTo>
                    <a:pt x="241222" y="617080"/>
                  </a:lnTo>
                  <a:lnTo>
                    <a:pt x="286100" y="583421"/>
                  </a:lnTo>
                  <a:lnTo>
                    <a:pt x="286100" y="583421"/>
                  </a:lnTo>
                  <a:lnTo>
                    <a:pt x="336589" y="532933"/>
                  </a:lnTo>
                  <a:lnTo>
                    <a:pt x="370247" y="488054"/>
                  </a:lnTo>
                  <a:lnTo>
                    <a:pt x="426346" y="437566"/>
                  </a:lnTo>
                  <a:lnTo>
                    <a:pt x="471224" y="403907"/>
                  </a:lnTo>
                  <a:lnTo>
                    <a:pt x="566591" y="370248"/>
                  </a:lnTo>
                  <a:lnTo>
                    <a:pt x="594640" y="370248"/>
                  </a:lnTo>
                  <a:lnTo>
                    <a:pt x="661958" y="409517"/>
                  </a:lnTo>
                  <a:lnTo>
                    <a:pt x="701227" y="426346"/>
                  </a:lnTo>
                  <a:lnTo>
                    <a:pt x="734885" y="454395"/>
                  </a:lnTo>
                  <a:lnTo>
                    <a:pt x="751715" y="488054"/>
                  </a:lnTo>
                  <a:lnTo>
                    <a:pt x="785374" y="499274"/>
                  </a:lnTo>
                  <a:lnTo>
                    <a:pt x="785374" y="499274"/>
                  </a:lnTo>
                  <a:lnTo>
                    <a:pt x="875131" y="555372"/>
                  </a:lnTo>
                  <a:lnTo>
                    <a:pt x="959278" y="532933"/>
                  </a:lnTo>
                  <a:lnTo>
                    <a:pt x="959278" y="532933"/>
                  </a:lnTo>
                  <a:lnTo>
                    <a:pt x="992937" y="499274"/>
                  </a:lnTo>
                  <a:lnTo>
                    <a:pt x="1077084" y="426346"/>
                  </a:lnTo>
                  <a:lnTo>
                    <a:pt x="1217330" y="353419"/>
                  </a:lnTo>
                  <a:lnTo>
                    <a:pt x="1267818" y="302930"/>
                  </a:lnTo>
                  <a:lnTo>
                    <a:pt x="1312697" y="100977"/>
                  </a:lnTo>
                  <a:lnTo>
                    <a:pt x="1458552" y="33659"/>
                  </a:lnTo>
                  <a:lnTo>
                    <a:pt x="1548309" y="16830"/>
                  </a:lnTo>
                  <a:lnTo>
                    <a:pt x="1705384" y="0"/>
                  </a:lnTo>
                  <a:lnTo>
                    <a:pt x="1778311" y="56098"/>
                  </a:lnTo>
                  <a:lnTo>
                    <a:pt x="1896117" y="112197"/>
                  </a:lnTo>
                  <a:lnTo>
                    <a:pt x="1969045" y="173905"/>
                  </a:lnTo>
                  <a:lnTo>
                    <a:pt x="1991484" y="274881"/>
                  </a:lnTo>
                  <a:lnTo>
                    <a:pt x="2064412" y="330979"/>
                  </a:lnTo>
                  <a:lnTo>
                    <a:pt x="2142949" y="375858"/>
                  </a:lnTo>
                  <a:lnTo>
                    <a:pt x="2159779" y="431956"/>
                  </a:lnTo>
                  <a:lnTo>
                    <a:pt x="2204657" y="460005"/>
                  </a:lnTo>
                  <a:lnTo>
                    <a:pt x="2316854" y="516103"/>
                  </a:lnTo>
                  <a:lnTo>
                    <a:pt x="2322463" y="572202"/>
                  </a:lnTo>
                  <a:cubicBezTo>
                    <a:pt x="2328073" y="587161"/>
                    <a:pt x="2333833" y="602065"/>
                    <a:pt x="2339293" y="617080"/>
                  </a:cubicBezTo>
                  <a:cubicBezTo>
                    <a:pt x="2345494" y="634133"/>
                    <a:pt x="2344903" y="628487"/>
                    <a:pt x="2344903" y="639519"/>
                  </a:cubicBezTo>
                  <a:lnTo>
                    <a:pt x="2361732" y="695617"/>
                  </a:lnTo>
                  <a:lnTo>
                    <a:pt x="2384171" y="768545"/>
                  </a:lnTo>
                  <a:lnTo>
                    <a:pt x="2412220" y="796594"/>
                  </a:lnTo>
                  <a:lnTo>
                    <a:pt x="2440270" y="835863"/>
                  </a:lnTo>
                  <a:lnTo>
                    <a:pt x="2445879" y="880741"/>
                  </a:lnTo>
                  <a:lnTo>
                    <a:pt x="2451489" y="920010"/>
                  </a:lnTo>
                </a:path>
              </a:pathLst>
            </a:custGeom>
            <a:solidFill>
              <a:srgbClr val="0070C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9" name="円柱 78"/>
          <p:cNvSpPr/>
          <p:nvPr/>
        </p:nvSpPr>
        <p:spPr>
          <a:xfrm>
            <a:off x="5169775" y="4638309"/>
            <a:ext cx="2757492" cy="10624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角丸四角形 79"/>
          <p:cNvSpPr/>
          <p:nvPr/>
        </p:nvSpPr>
        <p:spPr>
          <a:xfrm>
            <a:off x="4789969" y="958728"/>
            <a:ext cx="3550444" cy="3724275"/>
          </a:xfrm>
          <a:prstGeom prst="roundRect">
            <a:avLst>
              <a:gd name="adj" fmla="val 7292"/>
            </a:avLst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角丸四角形 80"/>
          <p:cNvSpPr/>
          <p:nvPr/>
        </p:nvSpPr>
        <p:spPr>
          <a:xfrm>
            <a:off x="5169778" y="1311152"/>
            <a:ext cx="2776538" cy="3019425"/>
          </a:xfrm>
          <a:prstGeom prst="roundRect">
            <a:avLst>
              <a:gd name="adj" fmla="val 7292"/>
            </a:avLst>
          </a:prstGeom>
          <a:solidFill>
            <a:schemeClr val="bg1">
              <a:lumMod val="75000"/>
            </a:schemeClr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5526966" y="1311151"/>
            <a:ext cx="2063262" cy="280511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台形 82"/>
          <p:cNvSpPr/>
          <p:nvPr/>
        </p:nvSpPr>
        <p:spPr>
          <a:xfrm>
            <a:off x="5304229" y="4078531"/>
            <a:ext cx="2497014" cy="254062"/>
          </a:xfrm>
          <a:prstGeom prst="trapezoid">
            <a:avLst>
              <a:gd name="adj" fmla="val 92742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角丸四角形 83"/>
          <p:cNvSpPr/>
          <p:nvPr/>
        </p:nvSpPr>
        <p:spPr>
          <a:xfrm>
            <a:off x="6455651" y="4043362"/>
            <a:ext cx="246556" cy="287214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台形 84"/>
          <p:cNvSpPr/>
          <p:nvPr/>
        </p:nvSpPr>
        <p:spPr>
          <a:xfrm>
            <a:off x="5657385" y="3697531"/>
            <a:ext cx="1819274" cy="219075"/>
          </a:xfrm>
          <a:prstGeom prst="trapezoid">
            <a:avLst>
              <a:gd name="adj" fmla="val 92742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5647859" y="3916606"/>
            <a:ext cx="1828799" cy="16192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フリーフォーム 86"/>
          <p:cNvSpPr/>
          <p:nvPr/>
        </p:nvSpPr>
        <p:spPr>
          <a:xfrm>
            <a:off x="6458147" y="1333180"/>
            <a:ext cx="827281" cy="425282"/>
          </a:xfrm>
          <a:custGeom>
            <a:avLst/>
            <a:gdLst>
              <a:gd name="connsiteX0" fmla="*/ 827281 w 827281"/>
              <a:gd name="connsiteY0" fmla="*/ 3251 h 425282"/>
              <a:gd name="connsiteX1" fmla="*/ 53557 w 827281"/>
              <a:gd name="connsiteY1" fmla="*/ 61866 h 425282"/>
              <a:gd name="connsiteX2" fmla="*/ 65281 w 827281"/>
              <a:gd name="connsiteY2" fmla="*/ 425282 h 425282"/>
              <a:gd name="connsiteX3" fmla="*/ 65281 w 827281"/>
              <a:gd name="connsiteY3" fmla="*/ 425282 h 42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281" h="425282">
                <a:moveTo>
                  <a:pt x="827281" y="3251"/>
                </a:moveTo>
                <a:cubicBezTo>
                  <a:pt x="503919" y="-2611"/>
                  <a:pt x="180557" y="-8472"/>
                  <a:pt x="53557" y="61866"/>
                </a:cubicBezTo>
                <a:cubicBezTo>
                  <a:pt x="-73443" y="132204"/>
                  <a:pt x="65281" y="425282"/>
                  <a:pt x="65281" y="425282"/>
                </a:cubicBezTo>
                <a:lnTo>
                  <a:pt x="65281" y="425282"/>
                </a:ln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柱 87"/>
          <p:cNvSpPr/>
          <p:nvPr/>
        </p:nvSpPr>
        <p:spPr>
          <a:xfrm rot="5400000">
            <a:off x="6488990" y="287216"/>
            <a:ext cx="119062" cy="2757491"/>
          </a:xfrm>
          <a:prstGeom prst="can">
            <a:avLst>
              <a:gd name="adj" fmla="val 16176"/>
            </a:avLst>
          </a:prstGeom>
          <a:solidFill>
            <a:schemeClr val="bg1">
              <a:lumMod val="85000"/>
            </a:schemeClr>
          </a:solidFill>
          <a:ln w="38100">
            <a:noFill/>
          </a:ln>
          <a:effectLst>
            <a:outerShdw blurRad="50800" dist="50800" dir="5400000" algn="ctr" rotWithShape="0">
              <a:schemeClr val="tx1"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角丸四角形 88"/>
          <p:cNvSpPr/>
          <p:nvPr/>
        </p:nvSpPr>
        <p:spPr>
          <a:xfrm>
            <a:off x="5169775" y="1311151"/>
            <a:ext cx="2776538" cy="3019425"/>
          </a:xfrm>
          <a:prstGeom prst="roundRect">
            <a:avLst>
              <a:gd name="adj" fmla="val 7292"/>
            </a:avLst>
          </a:pr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角丸四角形 89"/>
          <p:cNvSpPr/>
          <p:nvPr/>
        </p:nvSpPr>
        <p:spPr>
          <a:xfrm>
            <a:off x="6622341" y="1577852"/>
            <a:ext cx="152400" cy="161926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角丸四角形 90"/>
          <p:cNvSpPr/>
          <p:nvPr/>
        </p:nvSpPr>
        <p:spPr>
          <a:xfrm>
            <a:off x="6369928" y="1725490"/>
            <a:ext cx="504825" cy="561975"/>
          </a:xfrm>
          <a:prstGeom prst="roundRect">
            <a:avLst>
              <a:gd name="adj" fmla="val 17392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フローチャート: 抜出し 91"/>
          <p:cNvSpPr/>
          <p:nvPr/>
        </p:nvSpPr>
        <p:spPr>
          <a:xfrm rot="10800000">
            <a:off x="6455651" y="2287465"/>
            <a:ext cx="333375" cy="192698"/>
          </a:xfrm>
          <a:prstGeom prst="flowChartExtra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フリーフォーム 94"/>
          <p:cNvSpPr/>
          <p:nvPr/>
        </p:nvSpPr>
        <p:spPr>
          <a:xfrm rot="16200000">
            <a:off x="5870762" y="2986748"/>
            <a:ext cx="1035779" cy="527921"/>
          </a:xfrm>
          <a:custGeom>
            <a:avLst/>
            <a:gdLst>
              <a:gd name="connsiteX0" fmla="*/ 0 w 2451489"/>
              <a:gd name="connsiteY0" fmla="*/ 903181 h 920010"/>
              <a:gd name="connsiteX1" fmla="*/ 11219 w 2451489"/>
              <a:gd name="connsiteY1" fmla="*/ 841473 h 920010"/>
              <a:gd name="connsiteX2" fmla="*/ 33658 w 2451489"/>
              <a:gd name="connsiteY2" fmla="*/ 813424 h 920010"/>
              <a:gd name="connsiteX3" fmla="*/ 50488 w 2451489"/>
              <a:gd name="connsiteY3" fmla="*/ 796594 h 920010"/>
              <a:gd name="connsiteX4" fmla="*/ 89757 w 2451489"/>
              <a:gd name="connsiteY4" fmla="*/ 779765 h 920010"/>
              <a:gd name="connsiteX5" fmla="*/ 95366 w 2451489"/>
              <a:gd name="connsiteY5" fmla="*/ 768545 h 920010"/>
              <a:gd name="connsiteX6" fmla="*/ 117806 w 2451489"/>
              <a:gd name="connsiteY6" fmla="*/ 751716 h 920010"/>
              <a:gd name="connsiteX7" fmla="*/ 134635 w 2451489"/>
              <a:gd name="connsiteY7" fmla="*/ 718057 h 920010"/>
              <a:gd name="connsiteX8" fmla="*/ 162684 w 2451489"/>
              <a:gd name="connsiteY8" fmla="*/ 684398 h 920010"/>
              <a:gd name="connsiteX9" fmla="*/ 207563 w 2451489"/>
              <a:gd name="connsiteY9" fmla="*/ 650739 h 920010"/>
              <a:gd name="connsiteX10" fmla="*/ 241222 w 2451489"/>
              <a:gd name="connsiteY10" fmla="*/ 617080 h 920010"/>
              <a:gd name="connsiteX11" fmla="*/ 286100 w 2451489"/>
              <a:gd name="connsiteY11" fmla="*/ 583421 h 920010"/>
              <a:gd name="connsiteX12" fmla="*/ 286100 w 2451489"/>
              <a:gd name="connsiteY12" fmla="*/ 583421 h 920010"/>
              <a:gd name="connsiteX13" fmla="*/ 336589 w 2451489"/>
              <a:gd name="connsiteY13" fmla="*/ 532933 h 920010"/>
              <a:gd name="connsiteX14" fmla="*/ 370247 w 2451489"/>
              <a:gd name="connsiteY14" fmla="*/ 488054 h 920010"/>
              <a:gd name="connsiteX15" fmla="*/ 426346 w 2451489"/>
              <a:gd name="connsiteY15" fmla="*/ 437566 h 920010"/>
              <a:gd name="connsiteX16" fmla="*/ 471224 w 2451489"/>
              <a:gd name="connsiteY16" fmla="*/ 403907 h 920010"/>
              <a:gd name="connsiteX17" fmla="*/ 566591 w 2451489"/>
              <a:gd name="connsiteY17" fmla="*/ 370248 h 920010"/>
              <a:gd name="connsiteX18" fmla="*/ 594640 w 2451489"/>
              <a:gd name="connsiteY18" fmla="*/ 370248 h 920010"/>
              <a:gd name="connsiteX19" fmla="*/ 661958 w 2451489"/>
              <a:gd name="connsiteY19" fmla="*/ 409517 h 920010"/>
              <a:gd name="connsiteX20" fmla="*/ 701227 w 2451489"/>
              <a:gd name="connsiteY20" fmla="*/ 426346 h 920010"/>
              <a:gd name="connsiteX21" fmla="*/ 734885 w 2451489"/>
              <a:gd name="connsiteY21" fmla="*/ 454395 h 920010"/>
              <a:gd name="connsiteX22" fmla="*/ 751715 w 2451489"/>
              <a:gd name="connsiteY22" fmla="*/ 488054 h 920010"/>
              <a:gd name="connsiteX23" fmla="*/ 785374 w 2451489"/>
              <a:gd name="connsiteY23" fmla="*/ 499274 h 920010"/>
              <a:gd name="connsiteX24" fmla="*/ 785374 w 2451489"/>
              <a:gd name="connsiteY24" fmla="*/ 499274 h 920010"/>
              <a:gd name="connsiteX25" fmla="*/ 875131 w 2451489"/>
              <a:gd name="connsiteY25" fmla="*/ 555372 h 920010"/>
              <a:gd name="connsiteX26" fmla="*/ 959278 w 2451489"/>
              <a:gd name="connsiteY26" fmla="*/ 532933 h 920010"/>
              <a:gd name="connsiteX27" fmla="*/ 959278 w 2451489"/>
              <a:gd name="connsiteY27" fmla="*/ 532933 h 920010"/>
              <a:gd name="connsiteX28" fmla="*/ 992937 w 2451489"/>
              <a:gd name="connsiteY28" fmla="*/ 499274 h 920010"/>
              <a:gd name="connsiteX29" fmla="*/ 1077084 w 2451489"/>
              <a:gd name="connsiteY29" fmla="*/ 426346 h 920010"/>
              <a:gd name="connsiteX30" fmla="*/ 1217330 w 2451489"/>
              <a:gd name="connsiteY30" fmla="*/ 353419 h 920010"/>
              <a:gd name="connsiteX31" fmla="*/ 1267818 w 2451489"/>
              <a:gd name="connsiteY31" fmla="*/ 302930 h 920010"/>
              <a:gd name="connsiteX32" fmla="*/ 1312697 w 2451489"/>
              <a:gd name="connsiteY32" fmla="*/ 100977 h 920010"/>
              <a:gd name="connsiteX33" fmla="*/ 1458552 w 2451489"/>
              <a:gd name="connsiteY33" fmla="*/ 33659 h 920010"/>
              <a:gd name="connsiteX34" fmla="*/ 1548309 w 2451489"/>
              <a:gd name="connsiteY34" fmla="*/ 16830 h 920010"/>
              <a:gd name="connsiteX35" fmla="*/ 1705384 w 2451489"/>
              <a:gd name="connsiteY35" fmla="*/ 0 h 920010"/>
              <a:gd name="connsiteX36" fmla="*/ 1778311 w 2451489"/>
              <a:gd name="connsiteY36" fmla="*/ 56098 h 920010"/>
              <a:gd name="connsiteX37" fmla="*/ 1896117 w 2451489"/>
              <a:gd name="connsiteY37" fmla="*/ 112197 h 920010"/>
              <a:gd name="connsiteX38" fmla="*/ 1969045 w 2451489"/>
              <a:gd name="connsiteY38" fmla="*/ 173905 h 920010"/>
              <a:gd name="connsiteX39" fmla="*/ 1991484 w 2451489"/>
              <a:gd name="connsiteY39" fmla="*/ 274881 h 920010"/>
              <a:gd name="connsiteX40" fmla="*/ 2064412 w 2451489"/>
              <a:gd name="connsiteY40" fmla="*/ 330979 h 920010"/>
              <a:gd name="connsiteX41" fmla="*/ 2142949 w 2451489"/>
              <a:gd name="connsiteY41" fmla="*/ 375858 h 920010"/>
              <a:gd name="connsiteX42" fmla="*/ 2159779 w 2451489"/>
              <a:gd name="connsiteY42" fmla="*/ 431956 h 920010"/>
              <a:gd name="connsiteX43" fmla="*/ 2204657 w 2451489"/>
              <a:gd name="connsiteY43" fmla="*/ 460005 h 920010"/>
              <a:gd name="connsiteX44" fmla="*/ 2316854 w 2451489"/>
              <a:gd name="connsiteY44" fmla="*/ 516103 h 920010"/>
              <a:gd name="connsiteX45" fmla="*/ 2322463 w 2451489"/>
              <a:gd name="connsiteY45" fmla="*/ 572202 h 920010"/>
              <a:gd name="connsiteX46" fmla="*/ 2339293 w 2451489"/>
              <a:gd name="connsiteY46" fmla="*/ 617080 h 920010"/>
              <a:gd name="connsiteX47" fmla="*/ 2344903 w 2451489"/>
              <a:gd name="connsiteY47" fmla="*/ 639519 h 920010"/>
              <a:gd name="connsiteX48" fmla="*/ 2361732 w 2451489"/>
              <a:gd name="connsiteY48" fmla="*/ 695617 h 920010"/>
              <a:gd name="connsiteX49" fmla="*/ 2384171 w 2451489"/>
              <a:gd name="connsiteY49" fmla="*/ 768545 h 920010"/>
              <a:gd name="connsiteX50" fmla="*/ 2412220 w 2451489"/>
              <a:gd name="connsiteY50" fmla="*/ 796594 h 920010"/>
              <a:gd name="connsiteX51" fmla="*/ 2440270 w 2451489"/>
              <a:gd name="connsiteY51" fmla="*/ 835863 h 920010"/>
              <a:gd name="connsiteX52" fmla="*/ 2445879 w 2451489"/>
              <a:gd name="connsiteY52" fmla="*/ 880741 h 920010"/>
              <a:gd name="connsiteX53" fmla="*/ 2451489 w 2451489"/>
              <a:gd name="connsiteY53" fmla="*/ 920010 h 920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451489" h="920010">
                <a:moveTo>
                  <a:pt x="0" y="903181"/>
                </a:moveTo>
                <a:lnTo>
                  <a:pt x="11219" y="841473"/>
                </a:lnTo>
                <a:lnTo>
                  <a:pt x="33658" y="813424"/>
                </a:lnTo>
                <a:lnTo>
                  <a:pt x="50488" y="796594"/>
                </a:lnTo>
                <a:lnTo>
                  <a:pt x="89757" y="779765"/>
                </a:lnTo>
                <a:lnTo>
                  <a:pt x="95366" y="768545"/>
                </a:lnTo>
                <a:lnTo>
                  <a:pt x="117806" y="751716"/>
                </a:lnTo>
                <a:lnTo>
                  <a:pt x="134635" y="718057"/>
                </a:lnTo>
                <a:lnTo>
                  <a:pt x="162684" y="684398"/>
                </a:lnTo>
                <a:lnTo>
                  <a:pt x="207563" y="650739"/>
                </a:lnTo>
                <a:lnTo>
                  <a:pt x="241222" y="617080"/>
                </a:lnTo>
                <a:lnTo>
                  <a:pt x="286100" y="583421"/>
                </a:lnTo>
                <a:lnTo>
                  <a:pt x="286100" y="583421"/>
                </a:lnTo>
                <a:lnTo>
                  <a:pt x="336589" y="532933"/>
                </a:lnTo>
                <a:lnTo>
                  <a:pt x="370247" y="488054"/>
                </a:lnTo>
                <a:lnTo>
                  <a:pt x="426346" y="437566"/>
                </a:lnTo>
                <a:lnTo>
                  <a:pt x="471224" y="403907"/>
                </a:lnTo>
                <a:lnTo>
                  <a:pt x="566591" y="370248"/>
                </a:lnTo>
                <a:lnTo>
                  <a:pt x="594640" y="370248"/>
                </a:lnTo>
                <a:lnTo>
                  <a:pt x="661958" y="409517"/>
                </a:lnTo>
                <a:lnTo>
                  <a:pt x="701227" y="426346"/>
                </a:lnTo>
                <a:lnTo>
                  <a:pt x="734885" y="454395"/>
                </a:lnTo>
                <a:lnTo>
                  <a:pt x="751715" y="488054"/>
                </a:lnTo>
                <a:lnTo>
                  <a:pt x="785374" y="499274"/>
                </a:lnTo>
                <a:lnTo>
                  <a:pt x="785374" y="499274"/>
                </a:lnTo>
                <a:lnTo>
                  <a:pt x="875131" y="555372"/>
                </a:lnTo>
                <a:lnTo>
                  <a:pt x="959278" y="532933"/>
                </a:lnTo>
                <a:lnTo>
                  <a:pt x="959278" y="532933"/>
                </a:lnTo>
                <a:lnTo>
                  <a:pt x="992937" y="499274"/>
                </a:lnTo>
                <a:lnTo>
                  <a:pt x="1077084" y="426346"/>
                </a:lnTo>
                <a:lnTo>
                  <a:pt x="1217330" y="353419"/>
                </a:lnTo>
                <a:lnTo>
                  <a:pt x="1267818" y="302930"/>
                </a:lnTo>
                <a:lnTo>
                  <a:pt x="1312697" y="100977"/>
                </a:lnTo>
                <a:lnTo>
                  <a:pt x="1458552" y="33659"/>
                </a:lnTo>
                <a:lnTo>
                  <a:pt x="1548309" y="16830"/>
                </a:lnTo>
                <a:lnTo>
                  <a:pt x="1705384" y="0"/>
                </a:lnTo>
                <a:lnTo>
                  <a:pt x="1778311" y="56098"/>
                </a:lnTo>
                <a:lnTo>
                  <a:pt x="1896117" y="112197"/>
                </a:lnTo>
                <a:lnTo>
                  <a:pt x="1969045" y="173905"/>
                </a:lnTo>
                <a:lnTo>
                  <a:pt x="1991484" y="274881"/>
                </a:lnTo>
                <a:lnTo>
                  <a:pt x="2064412" y="330979"/>
                </a:lnTo>
                <a:lnTo>
                  <a:pt x="2142949" y="375858"/>
                </a:lnTo>
                <a:lnTo>
                  <a:pt x="2159779" y="431956"/>
                </a:lnTo>
                <a:lnTo>
                  <a:pt x="2204657" y="460005"/>
                </a:lnTo>
                <a:lnTo>
                  <a:pt x="2316854" y="516103"/>
                </a:lnTo>
                <a:lnTo>
                  <a:pt x="2322463" y="572202"/>
                </a:lnTo>
                <a:cubicBezTo>
                  <a:pt x="2328073" y="587161"/>
                  <a:pt x="2333833" y="602065"/>
                  <a:pt x="2339293" y="617080"/>
                </a:cubicBezTo>
                <a:cubicBezTo>
                  <a:pt x="2345494" y="634133"/>
                  <a:pt x="2344903" y="628487"/>
                  <a:pt x="2344903" y="639519"/>
                </a:cubicBezTo>
                <a:lnTo>
                  <a:pt x="2361732" y="695617"/>
                </a:lnTo>
                <a:lnTo>
                  <a:pt x="2384171" y="768545"/>
                </a:lnTo>
                <a:lnTo>
                  <a:pt x="2412220" y="796594"/>
                </a:lnTo>
                <a:lnTo>
                  <a:pt x="2440270" y="835863"/>
                </a:lnTo>
                <a:lnTo>
                  <a:pt x="2445879" y="880741"/>
                </a:lnTo>
                <a:lnTo>
                  <a:pt x="2451489" y="920010"/>
                </a:lnTo>
              </a:path>
            </a:pathLst>
          </a:cu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6643710" y="2678834"/>
            <a:ext cx="49595" cy="11388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8744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t="7547"/>
          <a:stretch/>
        </p:blipFill>
        <p:spPr>
          <a:xfrm>
            <a:off x="85725" y="1647825"/>
            <a:ext cx="4375149" cy="30337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7112"/>
          <a:stretch/>
        </p:blipFill>
        <p:spPr>
          <a:xfrm>
            <a:off x="4676775" y="1633537"/>
            <a:ext cx="4375149" cy="3048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正方形/長方形 7"/>
          <p:cNvSpPr/>
          <p:nvPr/>
        </p:nvSpPr>
        <p:spPr>
          <a:xfrm>
            <a:off x="485775" y="2476500"/>
            <a:ext cx="1419225" cy="208597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172075" y="2476500"/>
            <a:ext cx="1419225" cy="208597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/>
          <p:cNvCxnSpPr/>
          <p:nvPr/>
        </p:nvCxnSpPr>
        <p:spPr>
          <a:xfrm>
            <a:off x="904875" y="1847851"/>
            <a:ext cx="2764448" cy="16118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3364523" y="2019300"/>
            <a:ext cx="969779" cy="2364146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2305051" y="2333854"/>
            <a:ext cx="17067" cy="175175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/>
          <p:cNvSpPr txBox="1"/>
          <p:nvPr/>
        </p:nvSpPr>
        <p:spPr>
          <a:xfrm>
            <a:off x="1922882" y="1591081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smtClean="0"/>
              <a:t>8.0cm</a:t>
            </a:r>
            <a:endParaRPr kumimoji="1" lang="ja-JP" altLang="en-US" sz="1600" b="1" dirty="0"/>
          </a:p>
        </p:txBody>
      </p:sp>
      <p:sp>
        <p:nvSpPr>
          <p:cNvPr id="31" name="テキスト ボックス 30"/>
          <p:cNvSpPr txBox="1"/>
          <p:nvPr/>
        </p:nvSpPr>
        <p:spPr>
          <a:xfrm rot="4181120">
            <a:off x="3612935" y="2840623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smtClean="0"/>
              <a:t>8.0cm</a:t>
            </a:r>
            <a:endParaRPr kumimoji="1" lang="ja-JP" altLang="en-US" sz="1600" b="1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322932" y="3237023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3.</a:t>
            </a:r>
            <a:r>
              <a:rPr lang="en-US" altLang="ja-JP" sz="1600" b="1" dirty="0"/>
              <a:t>5</a:t>
            </a:r>
            <a:r>
              <a:rPr kumimoji="1" lang="en-US" altLang="ja-JP" sz="1600" b="1" dirty="0" smtClean="0"/>
              <a:t>cm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56777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43067" y="2618925"/>
            <a:ext cx="76578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/>
              <a:t>地理院地図で</a:t>
            </a:r>
            <a:r>
              <a:rPr kumimoji="1" lang="en-US" altLang="ja-JP" sz="4000" dirty="0" smtClean="0"/>
              <a:t>3D</a:t>
            </a:r>
            <a:r>
              <a:rPr kumimoji="1" lang="ja-JP" altLang="en-US" sz="4000" dirty="0" smtClean="0"/>
              <a:t>モデルを作成する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21295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地理院</a:t>
            </a:r>
            <a:r>
              <a:rPr lang="ja-JP" altLang="en-US" dirty="0"/>
              <a:t>地図</a:t>
            </a:r>
            <a:r>
              <a:rPr lang="ja-JP" altLang="en-US" dirty="0" smtClean="0"/>
              <a:t>からダウンロードする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09650"/>
            <a:ext cx="4506220" cy="415437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009877"/>
            <a:ext cx="4440396" cy="412818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712017" y="2104569"/>
            <a:ext cx="715203" cy="2177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2838461" y="2541912"/>
            <a:ext cx="797356" cy="23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endCxn id="4" idx="1"/>
          </p:cNvCxnSpPr>
          <p:nvPr/>
        </p:nvCxnSpPr>
        <p:spPr>
          <a:xfrm>
            <a:off x="3635817" y="2773680"/>
            <a:ext cx="936183" cy="300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8048625" y="2057400"/>
            <a:ext cx="828675" cy="133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685825" y="5116363"/>
            <a:ext cx="6144631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地理院地図を開き、モデルを作成したい範囲を選択し、</a:t>
            </a:r>
            <a:r>
              <a:rPr lang="en-US" altLang="ja-JP" dirty="0" smtClean="0"/>
              <a:t>3D</a:t>
            </a:r>
            <a:r>
              <a:rPr lang="ja-JP" altLang="en-US" dirty="0" smtClean="0"/>
              <a:t>ボタンをクリックする。</a:t>
            </a:r>
            <a:endParaRPr lang="en-US" altLang="ja-JP" dirty="0" smtClean="0"/>
          </a:p>
          <a:p>
            <a:r>
              <a:rPr kumimoji="1" lang="ja-JP" altLang="en-US" dirty="0" smtClean="0"/>
              <a:t>カスタムから範囲を指定し、</a:t>
            </a:r>
            <a:r>
              <a:rPr kumimoji="1" lang="en-US" altLang="ja-JP" dirty="0" smtClean="0"/>
              <a:t>OK</a:t>
            </a:r>
            <a:r>
              <a:rPr kumimoji="1" lang="ja-JP" altLang="en-US" dirty="0" smtClean="0"/>
              <a:t>をクリックする。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6414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03" y="571499"/>
            <a:ext cx="7928393" cy="4434945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873792" y="5206557"/>
            <a:ext cx="539641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STL</a:t>
            </a:r>
            <a:r>
              <a:rPr kumimoji="1" lang="ja-JP" altLang="en-US" dirty="0" smtClean="0"/>
              <a:t>ファイルをクリックのダウンロードボタンから、データを保存する。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4952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508501" y="2549082"/>
            <a:ext cx="61269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QGIS</a:t>
            </a:r>
            <a:r>
              <a:rPr kumimoji="1" lang="ja-JP" altLang="en-US" sz="4000" dirty="0" smtClean="0"/>
              <a:t>で</a:t>
            </a:r>
            <a:r>
              <a:rPr kumimoji="1" lang="en-US" altLang="ja-JP" sz="4000" dirty="0" smtClean="0"/>
              <a:t>3D</a:t>
            </a:r>
            <a:r>
              <a:rPr kumimoji="1" lang="ja-JP" altLang="en-US" sz="4000" dirty="0" smtClean="0"/>
              <a:t>モデルを作成する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2567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/>
              <a:t>Qgs2threejs</a:t>
            </a:r>
            <a:r>
              <a:rPr lang="ja-JP" altLang="en-US" dirty="0" smtClean="0"/>
              <a:t>をインストールする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803729"/>
            <a:ext cx="4259296" cy="389209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649" y="923925"/>
            <a:ext cx="4777351" cy="3405187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>
            <a:off x="3943350" y="1076325"/>
            <a:ext cx="1504950" cy="1047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1685825" y="5116363"/>
            <a:ext cx="5772349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QGIS</a:t>
            </a:r>
            <a:r>
              <a:rPr kumimoji="1" lang="ja-JP" altLang="en-US" dirty="0" smtClean="0"/>
              <a:t>で平面直角座標系に、</a:t>
            </a:r>
            <a:r>
              <a:rPr lang="ja-JP" altLang="en-US" dirty="0" smtClean="0"/>
              <a:t>変換</a:t>
            </a:r>
            <a:r>
              <a:rPr lang="ja-JP" altLang="en-US" dirty="0"/>
              <a:t>した</a:t>
            </a:r>
            <a:r>
              <a:rPr kumimoji="1" lang="ja-JP" altLang="en-US" dirty="0" smtClean="0"/>
              <a:t>ラスタデータを読み込む。</a:t>
            </a:r>
            <a:endParaRPr kumimoji="1" lang="en-US" altLang="ja-JP" dirty="0" smtClean="0"/>
          </a:p>
          <a:p>
            <a:r>
              <a:rPr lang="ja-JP" altLang="en-US" dirty="0" smtClean="0"/>
              <a:t>プラグ</a:t>
            </a:r>
            <a:r>
              <a:rPr lang="ja-JP" altLang="en-US" dirty="0"/>
              <a:t>イン</a:t>
            </a:r>
            <a:r>
              <a:rPr lang="ja-JP" altLang="en-US" dirty="0" smtClean="0"/>
              <a:t>からプラグインの管理とインストール＞</a:t>
            </a:r>
            <a:r>
              <a:rPr lang="en-US" altLang="ja-JP" dirty="0" smtClean="0"/>
              <a:t>Qgis2threejs</a:t>
            </a:r>
            <a:r>
              <a:rPr lang="ja-JP" altLang="en-US" dirty="0" smtClean="0"/>
              <a:t>を読み込む。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27856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2800" b="1" dirty="0" smtClean="0"/>
              <a:t>STL</a:t>
            </a:r>
            <a:r>
              <a:rPr lang="ja-JP" altLang="en-US" sz="2800" b="1" dirty="0" smtClean="0"/>
              <a:t>に変換する</a:t>
            </a:r>
            <a:endParaRPr kumimoji="1" lang="ja-JP" altLang="en-US" sz="2800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" y="811161"/>
            <a:ext cx="4843299" cy="4092677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381125" y="798564"/>
            <a:ext cx="266700" cy="247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1638300" y="1093839"/>
            <a:ext cx="419100" cy="6667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133474" y="1808213"/>
            <a:ext cx="3629025" cy="142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400425" y="4494264"/>
            <a:ext cx="485776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657472" y="2030362"/>
            <a:ext cx="1866903" cy="149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61975" y="4983112"/>
            <a:ext cx="8099425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① </a:t>
            </a:r>
            <a:r>
              <a:rPr kumimoji="1" lang="en-US" altLang="ja-JP" dirty="0" smtClean="0"/>
              <a:t>Qgis2threejs</a:t>
            </a:r>
            <a:r>
              <a:rPr kumimoji="1" lang="ja-JP" altLang="en-US" dirty="0" smtClean="0"/>
              <a:t>のアイコンをクリックする。</a:t>
            </a:r>
            <a:r>
              <a:rPr lang="ja-JP" altLang="en-US" dirty="0"/>
              <a:t>②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FileExport.html</a:t>
            </a:r>
            <a:r>
              <a:rPr kumimoji="1" lang="ja-JP" altLang="en-US" dirty="0" smtClean="0"/>
              <a:t>を選択する。 ③ </a:t>
            </a:r>
            <a:r>
              <a:rPr kumimoji="1" lang="en-US" altLang="ja-JP" dirty="0" smtClean="0"/>
              <a:t>STL</a:t>
            </a:r>
            <a:r>
              <a:rPr kumimoji="1" lang="ja-JP" altLang="en-US" dirty="0" smtClean="0"/>
              <a:t>化する</a:t>
            </a:r>
            <a:r>
              <a:rPr kumimoji="1" lang="en-US" altLang="ja-JP" dirty="0" smtClean="0"/>
              <a:t>DEM</a:t>
            </a:r>
            <a:r>
              <a:rPr kumimoji="1" lang="ja-JP" altLang="en-US" dirty="0" smtClean="0"/>
              <a:t>を指定する。 ④ </a:t>
            </a:r>
            <a:r>
              <a:rPr kumimoji="1" lang="en-US" altLang="ja-JP" dirty="0" smtClean="0"/>
              <a:t>Run</a:t>
            </a:r>
            <a:r>
              <a:rPr kumimoji="1" lang="ja-JP" altLang="en-US" dirty="0" smtClean="0"/>
              <a:t>をクリックすると</a:t>
            </a:r>
            <a:r>
              <a:rPr kumimoji="1" lang="en-US" altLang="ja-JP" dirty="0" smtClean="0"/>
              <a:t>html</a:t>
            </a:r>
            <a:r>
              <a:rPr kumimoji="1" lang="ja-JP" altLang="en-US" dirty="0" smtClean="0"/>
              <a:t>ファイルが開くため、そこから</a:t>
            </a:r>
            <a:r>
              <a:rPr kumimoji="1" lang="en-US" altLang="ja-JP" dirty="0" smtClean="0"/>
              <a:t>STL</a:t>
            </a:r>
            <a:r>
              <a:rPr kumimoji="1" lang="ja-JP" altLang="en-US" dirty="0" smtClean="0"/>
              <a:t>をダウンロードする。</a:t>
            </a:r>
            <a:r>
              <a:rPr lang="en-US" altLang="ja-JP" dirty="0" smtClean="0"/>
              <a:t>html</a:t>
            </a:r>
            <a:r>
              <a:rPr lang="ja-JP" altLang="en-US" dirty="0" smtClean="0"/>
              <a:t>が開かない場合は、</a:t>
            </a:r>
            <a:r>
              <a:rPr lang="en-US" altLang="ja-JP" dirty="0" smtClean="0"/>
              <a:t>Resampling</a:t>
            </a:r>
            <a:r>
              <a:rPr lang="ja-JP" altLang="en-US" dirty="0" smtClean="0"/>
              <a:t>のバーを左に動かす。デフォルトで作成するモデルは、</a:t>
            </a:r>
            <a:r>
              <a:rPr lang="en-US" altLang="ja-JP" dirty="0" smtClean="0"/>
              <a:t>QGIS</a:t>
            </a:r>
            <a:r>
              <a:rPr lang="ja-JP" altLang="en-US" dirty="0" smtClean="0"/>
              <a:t>で表示している範囲と関係する。</a:t>
            </a:r>
            <a:endParaRPr lang="en-US" altLang="ja-JP" dirty="0" smtClean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1101" y="1195839"/>
            <a:ext cx="3836692" cy="3254478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5229225" y="2667000"/>
            <a:ext cx="581025" cy="190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665749" y="74231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>
                <a:solidFill>
                  <a:srgbClr val="FF0000"/>
                </a:solidFill>
              </a:rPr>
              <a:t>①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719647" y="1638936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</a:rPr>
              <a:t>②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564310" y="199008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</a:rPr>
              <a:t>③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805876" y="426566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</a:rPr>
              <a:t>④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18" name="直線矢印コネクタ 17"/>
          <p:cNvCxnSpPr>
            <a:endCxn id="13" idx="1"/>
          </p:cNvCxnSpPr>
          <p:nvPr/>
        </p:nvCxnSpPr>
        <p:spPr>
          <a:xfrm flipV="1">
            <a:off x="4177414" y="2823078"/>
            <a:ext cx="933687" cy="16272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459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8100"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1089</TotalTime>
  <Words>615</Words>
  <Application>Microsoft Office PowerPoint</Application>
  <PresentationFormat>画面に合わせる (16:10)</PresentationFormat>
  <Paragraphs>56</Paragraphs>
  <Slides>18</Slides>
  <Notes>7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3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地理院地図からダウンロードする</vt:lpstr>
      <vt:lpstr>PowerPoint プレゼンテーション</vt:lpstr>
      <vt:lpstr>PowerPoint プレゼンテーション</vt:lpstr>
      <vt:lpstr>Qgs2threejsをインストールする</vt:lpstr>
      <vt:lpstr>STLに変換する</vt:lpstr>
      <vt:lpstr>PowerPoint プレゼンテーション</vt:lpstr>
      <vt:lpstr>PowerPoint プレゼンテーション</vt:lpstr>
      <vt:lpstr>Meshmixerのインストール</vt:lpstr>
      <vt:lpstr>モデルのインポート</vt:lpstr>
      <vt:lpstr>モデルが２つある場合</vt:lpstr>
      <vt:lpstr>モデルの結合</vt:lpstr>
      <vt:lpstr>モデルの切断</vt:lpstr>
      <vt:lpstr>PowerPoint プレゼンテーション</vt:lpstr>
      <vt:lpstr>STL形式でエクスポート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38</cp:revision>
  <dcterms:created xsi:type="dcterms:W3CDTF">2015-06-26T03:04:37Z</dcterms:created>
  <dcterms:modified xsi:type="dcterms:W3CDTF">2017-06-13T08:01:22Z</dcterms:modified>
</cp:coreProperties>
</file>